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1" r:id="rId2"/>
  </p:sldIdLst>
  <p:sldSz cx="9601200" cy="12801600" type="A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652A0C-B8E0-BD3A-E144-43A8E75F1AAD}" name="Patricia Benito Martin" initials="PBM" userId="Patricia Benito Marti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CB"/>
    <a:srgbClr val="5C9A45"/>
    <a:srgbClr val="FFFFFF"/>
    <a:srgbClr val="D4E1C9"/>
    <a:srgbClr val="CCE0CA"/>
    <a:srgbClr val="D8EBD1"/>
    <a:srgbClr val="BBDBAF"/>
    <a:srgbClr val="89C175"/>
    <a:srgbClr val="A4C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7" d="100"/>
          <a:sy n="37" d="100"/>
        </p:scale>
        <p:origin x="208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11B8-79E9-494D-B662-83B0359107B7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5D3E-6CA4-42D7-AFB4-87831C2AEC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610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2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05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87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7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19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8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90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69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88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22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FB41-717D-4E88-AAF1-FDB937670BD9}" type="datetimeFigureOut">
              <a:rPr lang="it-IT" smtClean="0"/>
              <a:t>29/03/2023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76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hyperlink" Target="https://teams.microsoft.com/l/meetup-join/19%3ameeting_MWFkZDM1MzYtYTY0MS00N2Y1LTlkMGQtNTJiYjAzNTY1ZjBh%40thread.v2/0?context=%7b%22Tid%22%3a%22e99647dc-1b08-454a-bf8c-699181b389ab%22%2c%22Oid%22%3a%22ca409ee6-4778-4f75-adae-4253cc6861a4%22%7d" TargetMode="External"/><Relationship Id="rId7" Type="http://schemas.openxmlformats.org/officeDocument/2006/relationships/hyperlink" Target="https://centri.unibo.it/c3/en/agenda/new-contest-for-chemical-catalysi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centri.unibo.it/c3/en" TargetMode="External"/><Relationship Id="rId5" Type="http://schemas.openxmlformats.org/officeDocument/2006/relationships/image" Target="../media/image3.png"/><Relationship Id="rId10" Type="http://schemas.openxmlformats.org/officeDocument/2006/relationships/hyperlink" Target="mailto:segreteria.c3@unibo.it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Immagine che contiene sport&#10;&#10;Descrizione generata automaticamente">
            <a:extLst>
              <a:ext uri="{FF2B5EF4-FFF2-40B4-BE49-F238E27FC236}">
                <a16:creationId xmlns:a16="http://schemas.microsoft.com/office/drawing/2014/main" id="{679D51F1-F67A-E999-E1A1-3BFCA9873E5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1" y="6964716"/>
            <a:ext cx="9615850" cy="6398911"/>
          </a:xfrm>
          <a:prstGeom prst="rect">
            <a:avLst/>
          </a:prstGeom>
        </p:spPr>
      </p:pic>
      <p:grpSp>
        <p:nvGrpSpPr>
          <p:cNvPr id="1030" name="Gruppo 1029">
            <a:extLst>
              <a:ext uri="{FF2B5EF4-FFF2-40B4-BE49-F238E27FC236}">
                <a16:creationId xmlns:a16="http://schemas.microsoft.com/office/drawing/2014/main" id="{0166C597-A860-73EA-9A0F-76381B668E9F}"/>
              </a:ext>
            </a:extLst>
          </p:cNvPr>
          <p:cNvGrpSpPr/>
          <p:nvPr/>
        </p:nvGrpSpPr>
        <p:grpSpPr>
          <a:xfrm>
            <a:off x="-58977" y="-21037"/>
            <a:ext cx="10001776" cy="3821387"/>
            <a:chOff x="-58977" y="-21037"/>
            <a:chExt cx="10001776" cy="4321235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38630535-5FE3-4548-718D-DDA9E74B1A97}"/>
                </a:ext>
              </a:extLst>
            </p:cNvPr>
            <p:cNvSpPr/>
            <p:nvPr/>
          </p:nvSpPr>
          <p:spPr>
            <a:xfrm>
              <a:off x="-9231" y="2"/>
              <a:ext cx="9610431" cy="3478004"/>
            </a:xfrm>
            <a:prstGeom prst="rect">
              <a:avLst/>
            </a:prstGeom>
            <a:solidFill>
              <a:srgbClr val="5C9A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5C9A45"/>
                </a:solidFill>
              </a:endParaRP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9F2E6A57-0C08-93D7-1F2A-3B7015A94778}"/>
                </a:ext>
              </a:extLst>
            </p:cNvPr>
            <p:cNvSpPr txBox="1"/>
            <p:nvPr/>
          </p:nvSpPr>
          <p:spPr>
            <a:xfrm>
              <a:off x="812332" y="1657345"/>
              <a:ext cx="9130467" cy="977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it-IT" sz="4800" b="1" dirty="0">
                  <a:solidFill>
                    <a:schemeClr val="bg1"/>
                  </a:solidFill>
                  <a:latin typeface="Corbel" panose="020B0503020204020204" pitchFamily="34" charset="0"/>
                </a:rPr>
                <a:t>Contest for Chemical Catalysis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108E1AF1-24F4-8E20-3879-C6DB6461D608}"/>
                </a:ext>
              </a:extLst>
            </p:cNvPr>
            <p:cNvSpPr txBox="1"/>
            <p:nvPr/>
          </p:nvSpPr>
          <p:spPr>
            <a:xfrm>
              <a:off x="54718" y="2549584"/>
              <a:ext cx="8863283" cy="17506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it-IT" sz="2200" dirty="0">
                  <a:solidFill>
                    <a:schemeClr val="bg1"/>
                  </a:solidFill>
                  <a:effectLst/>
                  <a:latin typeface="Corbel Light" panose="020B0303020204020204" pitchFamily="34" charset="0"/>
                  <a:ea typeface="Times New Roman" panose="02020603050405020304" pitchFamily="18" charset="0"/>
                </a:rPr>
                <a:t>Aula N “Toso </a:t>
              </a:r>
              <a:r>
                <a:rPr lang="it-IT" sz="2200" dirty="0">
                  <a:solidFill>
                    <a:srgbClr val="FFFFFF"/>
                  </a:solidFill>
                  <a:effectLst/>
                  <a:latin typeface="Corbel Light" panose="020B0303020204020204" pitchFamily="34" charset="0"/>
                  <a:ea typeface="Times New Roman" panose="02020603050405020304" pitchFamily="18" charset="0"/>
                </a:rPr>
                <a:t>Montanari”, UE4, Polo Navile, Via Piero Gobetti 85, Bologna</a:t>
              </a:r>
            </a:p>
            <a:p>
              <a:pPr>
                <a:lnSpc>
                  <a:spcPct val="110000"/>
                </a:lnSpc>
              </a:pPr>
              <a:r>
                <a:rPr lang="it-IT" sz="2000" dirty="0">
                  <a:solidFill>
                    <a:schemeClr val="bg1"/>
                  </a:solidFill>
                  <a:latin typeface="Corbel Light" panose="020B0303020204020204" pitchFamily="34" charset="0"/>
                  <a:ea typeface="Times New Roman" panose="02020603050405020304" pitchFamily="18" charset="0"/>
                </a:rPr>
                <a:t>Teams  </a:t>
              </a:r>
              <a:r>
                <a:rPr lang="it-IT" sz="2000" u="sng" dirty="0" smtClean="0">
                  <a:hlinkClick r:id="rId3"/>
                </a:rPr>
                <a:t>Partecipa al Contest da remoto</a:t>
              </a:r>
              <a:endParaRPr lang="it-IT" sz="2000" dirty="0">
                <a:solidFill>
                  <a:schemeClr val="bg1"/>
                </a:solidFill>
                <a:latin typeface="Corbel" panose="020B050302020402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10000"/>
                </a:lnSpc>
              </a:pPr>
              <a:endParaRPr lang="it-IT" sz="22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  <a:p>
              <a:pPr>
                <a:lnSpc>
                  <a:spcPct val="110000"/>
                </a:lnSpc>
              </a:pPr>
              <a:endParaRPr lang="it-IT" sz="22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48649F78-8689-4365-3285-1E022C393ABE}"/>
                </a:ext>
              </a:extLst>
            </p:cNvPr>
            <p:cNvSpPr txBox="1"/>
            <p:nvPr/>
          </p:nvSpPr>
          <p:spPr>
            <a:xfrm>
              <a:off x="5881718" y="1045333"/>
              <a:ext cx="3927490" cy="6340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GB" sz="3200" dirty="0">
                  <a:solidFill>
                    <a:schemeClr val="bg1"/>
                  </a:solidFill>
                  <a:latin typeface="Corbel Light" panose="020B0303020204020204" pitchFamily="34" charset="0"/>
                  <a:ea typeface="Times New Roman" panose="02020603050405020304" pitchFamily="18" charset="0"/>
                </a:rPr>
                <a:t>18</a:t>
              </a:r>
              <a:r>
                <a:rPr lang="en-GB" sz="3200" baseline="30000" dirty="0">
                  <a:solidFill>
                    <a:schemeClr val="bg1"/>
                  </a:solidFill>
                  <a:effectLst/>
                  <a:latin typeface="Corbel Light" panose="020B0303020204020204" pitchFamily="34" charset="0"/>
                  <a:ea typeface="Times New Roman" panose="02020603050405020304" pitchFamily="18" charset="0"/>
                </a:rPr>
                <a:t>th</a:t>
              </a:r>
              <a:r>
                <a:rPr lang="en-GB" sz="3200" dirty="0">
                  <a:solidFill>
                    <a:schemeClr val="bg1"/>
                  </a:solidFill>
                  <a:effectLst/>
                  <a:latin typeface="Corbel Light" panose="020B0303020204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3200" dirty="0">
                  <a:solidFill>
                    <a:schemeClr val="bg1"/>
                  </a:solidFill>
                  <a:latin typeface="Corbel Light" panose="020B0303020204020204" pitchFamily="34" charset="0"/>
                  <a:ea typeface="Times New Roman" panose="02020603050405020304" pitchFamily="18" charset="0"/>
                </a:rPr>
                <a:t>A</a:t>
              </a:r>
              <a:r>
                <a:rPr lang="en-GB" sz="3200" dirty="0">
                  <a:solidFill>
                    <a:schemeClr val="bg1"/>
                  </a:solidFill>
                  <a:effectLst/>
                  <a:latin typeface="Corbel Light" panose="020B0303020204020204" pitchFamily="34" charset="0"/>
                  <a:ea typeface="Times New Roman" panose="02020603050405020304" pitchFamily="18" charset="0"/>
                </a:rPr>
                <a:t>pril 2023, 14:00</a:t>
              </a:r>
              <a:endParaRPr lang="it-IT" sz="32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BD1DA321-67E4-C444-D80B-777969E37D16}"/>
                </a:ext>
              </a:extLst>
            </p:cNvPr>
            <p:cNvGrpSpPr/>
            <p:nvPr/>
          </p:nvGrpSpPr>
          <p:grpSpPr>
            <a:xfrm>
              <a:off x="-58977" y="-21037"/>
              <a:ext cx="4144441" cy="1849591"/>
              <a:chOff x="-58977" y="-21037"/>
              <a:chExt cx="4144441" cy="1849591"/>
            </a:xfrm>
          </p:grpSpPr>
          <p:pic>
            <p:nvPicPr>
              <p:cNvPr id="17" name="Immagine 16">
                <a:extLst>
                  <a:ext uri="{FF2B5EF4-FFF2-40B4-BE49-F238E27FC236}">
                    <a16:creationId xmlns:a16="http://schemas.microsoft.com/office/drawing/2014/main" id="{11956240-E85C-881E-ECBE-C2255C470A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81" t="19111" r="10881" b="8316"/>
              <a:stretch/>
            </p:blipFill>
            <p:spPr>
              <a:xfrm>
                <a:off x="2483357" y="133830"/>
                <a:ext cx="1602107" cy="1684651"/>
              </a:xfrm>
              <a:prstGeom prst="rect">
                <a:avLst/>
              </a:prstGeom>
            </p:spPr>
          </p:pic>
          <p:pic>
            <p:nvPicPr>
              <p:cNvPr id="27" name="Immagine 26">
                <a:extLst>
                  <a:ext uri="{FF2B5EF4-FFF2-40B4-BE49-F238E27FC236}">
                    <a16:creationId xmlns:a16="http://schemas.microsoft.com/office/drawing/2014/main" id="{EFCD9536-F1CB-A280-25DC-85C587174D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8977" y="-21037"/>
                <a:ext cx="2286788" cy="1849591"/>
              </a:xfrm>
              <a:prstGeom prst="rect">
                <a:avLst/>
              </a:prstGeom>
            </p:spPr>
          </p:pic>
        </p:grpSp>
      </p:grpSp>
      <p:pic>
        <p:nvPicPr>
          <p:cNvPr id="1024" name="Immagine 1023">
            <a:extLst>
              <a:ext uri="{FF2B5EF4-FFF2-40B4-BE49-F238E27FC236}">
                <a16:creationId xmlns:a16="http://schemas.microsoft.com/office/drawing/2014/main" id="{A9C5A652-F7B9-B6BB-AB43-6FA361BC94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9232" y="11613862"/>
            <a:ext cx="9610432" cy="1197245"/>
          </a:xfrm>
          <a:prstGeom prst="rect">
            <a:avLst/>
          </a:prstGeom>
        </p:spPr>
      </p:pic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CA589852-BC62-3A8E-8650-95DA9CD4CFFA}"/>
              </a:ext>
            </a:extLst>
          </p:cNvPr>
          <p:cNvSpPr txBox="1"/>
          <p:nvPr/>
        </p:nvSpPr>
        <p:spPr>
          <a:xfrm>
            <a:off x="5881718" y="11613862"/>
            <a:ext cx="3719482" cy="121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/>
            <a:r>
              <a:rPr lang="en-GB" sz="1400" b="1" i="0" u="none" strike="noStrike" dirty="0">
                <a:effectLst/>
                <a:latin typeface="Corbel" panose="020B0503020204020204" pitchFamily="34" charset="0"/>
              </a:rPr>
              <a:t>Registration for on-site event is required</a:t>
            </a:r>
            <a:r>
              <a:rPr lang="en-US" sz="1400" b="0" i="0" dirty="0">
                <a:effectLst/>
                <a:latin typeface="Corbel" panose="020B0503020204020204" pitchFamily="34" charset="0"/>
              </a:rPr>
              <a:t>​</a:t>
            </a:r>
            <a:endParaRPr lang="en-US" sz="1400" b="0" i="0" dirty="0">
              <a:effectLst/>
              <a:latin typeface="Segoe UI" panose="020B0502040204020203" pitchFamily="34" charset="0"/>
            </a:endParaRPr>
          </a:p>
          <a:p>
            <a:pPr algn="r" fontAlgn="base"/>
            <a:r>
              <a:rPr lang="en-GB" sz="1400" b="1" i="0" u="none" strike="noStrike" dirty="0" err="1" smtClean="0">
                <a:effectLst/>
                <a:latin typeface="Corbel" panose="020B0503020204020204" pitchFamily="34" charset="0"/>
              </a:rPr>
              <a:t>See</a:t>
            </a:r>
            <a:r>
              <a:rPr lang="en-GB" sz="1400" b="0" i="0" u="none" strike="noStrike" dirty="0" err="1" smtClean="0">
                <a:effectLst/>
                <a:latin typeface="Corbel" panose="020B0503020204020204" pitchFamily="34" charset="0"/>
              </a:rPr>
              <a:t>:</a:t>
            </a:r>
            <a:r>
              <a:rPr lang="en-GB" sz="1400" u="sng" dirty="0" err="1" smtClean="0">
                <a:latin typeface="Corbel" panose="020B0503020204020204" pitchFamily="34" charset="0"/>
                <a:hlinkClick r:id="rId7"/>
              </a:rPr>
              <a:t>https</a:t>
            </a:r>
            <a:r>
              <a:rPr lang="en-GB" sz="1400" u="sng" dirty="0">
                <a:latin typeface="Corbel" panose="020B0503020204020204" pitchFamily="34" charset="0"/>
                <a:hlinkClick r:id="rId7"/>
              </a:rPr>
              <a:t>://</a:t>
            </a:r>
            <a:r>
              <a:rPr lang="en-GB" sz="1400" u="sng" dirty="0" smtClean="0">
                <a:latin typeface="Corbel" panose="020B0503020204020204" pitchFamily="34" charset="0"/>
                <a:hlinkClick r:id="rId7"/>
              </a:rPr>
              <a:t>centri.unibo.it/c3/</a:t>
            </a:r>
            <a:r>
              <a:rPr lang="en-GB" sz="1400" u="sng" dirty="0" err="1" smtClean="0">
                <a:latin typeface="Corbel" panose="020B0503020204020204" pitchFamily="34" charset="0"/>
                <a:hlinkClick r:id="rId7"/>
              </a:rPr>
              <a:t>en</a:t>
            </a:r>
            <a:r>
              <a:rPr lang="en-GB" sz="1400" u="sng" dirty="0" smtClean="0">
                <a:latin typeface="Corbel" panose="020B0503020204020204" pitchFamily="34" charset="0"/>
                <a:hlinkClick r:id="rId7"/>
              </a:rPr>
              <a:t>/agenda/new-contest-for-chemical-catalysis</a:t>
            </a:r>
            <a:r>
              <a:rPr lang="en-GB" sz="1400" b="0" i="0" dirty="0" smtClean="0">
                <a:effectLst/>
                <a:latin typeface="Corbel" panose="020B0503020204020204" pitchFamily="34" charset="0"/>
              </a:rPr>
              <a:t>​</a:t>
            </a:r>
            <a:endParaRPr lang="en-GB" sz="1400" b="0" i="0" dirty="0">
              <a:effectLst/>
              <a:latin typeface="Segoe UI" panose="020B0502040204020203" pitchFamily="34" charset="0"/>
            </a:endParaRPr>
          </a:p>
          <a:p>
            <a:pPr algn="r" rtl="0" fontAlgn="base"/>
            <a:r>
              <a:rPr lang="en-GB" sz="1400" b="1" i="0" u="none" strike="noStrike" dirty="0">
                <a:effectLst/>
                <a:latin typeface="Corbel" panose="020B0503020204020204" pitchFamily="34" charset="0"/>
              </a:rPr>
              <a:t>Deadline for registration: 14th April 2023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1034" name="Immagine 1033">
            <a:extLst>
              <a:ext uri="{FF2B5EF4-FFF2-40B4-BE49-F238E27FC236}">
                <a16:creationId xmlns:a16="http://schemas.microsoft.com/office/drawing/2014/main" id="{FF3C808A-DB7B-DF32-988D-E2AA5BDF21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55215" y="11820801"/>
            <a:ext cx="2793329" cy="111808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3854" y="12041458"/>
            <a:ext cx="1954720" cy="759744"/>
          </a:xfrm>
          <a:prstGeom prst="rect">
            <a:avLst/>
          </a:prstGeom>
        </p:spPr>
      </p:pic>
      <p:sp>
        <p:nvSpPr>
          <p:cNvPr id="3" name="CasellaDiTesto 1">
            <a:extLst>
              <a:ext uri="{FF2B5EF4-FFF2-40B4-BE49-F238E27FC236}">
                <a16:creationId xmlns:a16="http://schemas.microsoft.com/office/drawing/2014/main" id="{272CB9A9-D991-9358-4551-AD238B994E3B}"/>
              </a:ext>
            </a:extLst>
          </p:cNvPr>
          <p:cNvSpPr txBox="1"/>
          <p:nvPr/>
        </p:nvSpPr>
        <p:spPr>
          <a:xfrm>
            <a:off x="640008" y="3228732"/>
            <a:ext cx="8383400" cy="192360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just"/>
            <a:r>
              <a:rPr lang="en-GB" sz="1700" b="1" dirty="0">
                <a:solidFill>
                  <a:schemeClr val="tx1"/>
                </a:solidFill>
                <a:effectLst/>
                <a:latin typeface="Corbel" panose="020B0503020204020204" pitchFamily="34" charset="0"/>
              </a:rPr>
              <a:t>The Contest for Chemical Catalysis is an occasion to realize a multidisciplinary project </a:t>
            </a:r>
            <a:r>
              <a:rPr lang="en-GB" sz="1700" b="1" dirty="0">
                <a:solidFill>
                  <a:schemeClr val="tx1"/>
                </a:solidFill>
                <a:latin typeface="Corbel" panose="020B0503020204020204" pitchFamily="34" charset="0"/>
              </a:rPr>
              <a:t>on a topic related to catalysis, involving teams composed by PhDs and </a:t>
            </a:r>
            <a:r>
              <a:rPr lang="en-GB" sz="1700" b="1" dirty="0" err="1">
                <a:solidFill>
                  <a:schemeClr val="tx1"/>
                </a:solidFill>
                <a:latin typeface="Corbel" panose="020B0503020204020204" pitchFamily="34" charset="0"/>
              </a:rPr>
              <a:t>PostDocs</a:t>
            </a:r>
            <a:r>
              <a:rPr lang="en-GB" sz="1700" b="1" dirty="0">
                <a:solidFill>
                  <a:schemeClr val="tx1"/>
                </a:solidFill>
                <a:latin typeface="Corbel" panose="020B0503020204020204" pitchFamily="34" charset="0"/>
              </a:rPr>
              <a:t> of different areas and departments coached by a tenure track assistant professor. </a:t>
            </a:r>
          </a:p>
          <a:p>
            <a:pPr algn="just"/>
            <a:endParaRPr lang="en-GB" sz="17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en-GB" sz="1700" b="1" dirty="0">
                <a:solidFill>
                  <a:schemeClr val="tx1"/>
                </a:solidFill>
                <a:latin typeface="Corbel" panose="020B0503020204020204" pitchFamily="34" charset="0"/>
              </a:rPr>
              <a:t>The projects will be presented via short video and ppt presentations.</a:t>
            </a:r>
          </a:p>
          <a:p>
            <a:pPr algn="ctr"/>
            <a:endParaRPr lang="en-GB" sz="17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algn="ctr"/>
            <a:r>
              <a:rPr lang="en-GB" sz="1700" b="1" dirty="0">
                <a:solidFill>
                  <a:schemeClr val="tx1"/>
                </a:solidFill>
                <a:latin typeface="Corbel" panose="020B0503020204020204" pitchFamily="34" charset="0"/>
              </a:rPr>
              <a:t>The three best projects will be awarded at the end of the day. </a:t>
            </a:r>
            <a:endParaRPr lang="en-GB" sz="17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343F5D7-20CF-FD22-154D-1890DF10B0FB}"/>
              </a:ext>
            </a:extLst>
          </p:cNvPr>
          <p:cNvSpPr txBox="1"/>
          <p:nvPr/>
        </p:nvSpPr>
        <p:spPr>
          <a:xfrm>
            <a:off x="4698476" y="12453871"/>
            <a:ext cx="4948707" cy="333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Contacts: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  <a:hlinkClick r:id="rId10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segreteria.c3@unibo.it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</a:rPr>
              <a:t>;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Corbel" panose="020B0503020204020204" pitchFamily="34" charset="0"/>
                <a:hlinkClick r:id="rId11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https://centri.unibo.it/c3/en</a:t>
            </a:r>
            <a:endParaRPr lang="en-GB" sz="1400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268E5E3-D0F5-9758-6241-DB79908EA21B}"/>
              </a:ext>
            </a:extLst>
          </p:cNvPr>
          <p:cNvSpPr txBox="1"/>
          <p:nvPr/>
        </p:nvSpPr>
        <p:spPr>
          <a:xfrm>
            <a:off x="2834841" y="11651524"/>
            <a:ext cx="1651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/>
            <a:r>
              <a:rPr lang="it-IT" sz="1600" i="0" u="none" strike="noStrike" dirty="0" err="1">
                <a:effectLst/>
                <a:latin typeface="Corbel" panose="020B0503020204020204" pitchFamily="34" charset="0"/>
              </a:rPr>
              <a:t>Sponsored</a:t>
            </a:r>
            <a:r>
              <a:rPr lang="it-IT" sz="1600" i="0" u="none" strike="noStrike" dirty="0">
                <a:effectLst/>
                <a:latin typeface="Corbel" panose="020B0503020204020204" pitchFamily="34" charset="0"/>
              </a:rPr>
              <a:t> by:</a:t>
            </a:r>
            <a:endParaRPr lang="en-GB" sz="1600" dirty="0">
              <a:solidFill>
                <a:schemeClr val="accent5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0D2968E-366A-61B6-3714-114383BE8935}"/>
              </a:ext>
            </a:extLst>
          </p:cNvPr>
          <p:cNvSpPr txBox="1"/>
          <p:nvPr/>
        </p:nvSpPr>
        <p:spPr>
          <a:xfrm>
            <a:off x="1678052" y="5553662"/>
            <a:ext cx="676171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US" sz="2800" b="1" i="0" dirty="0">
                <a:solidFill>
                  <a:srgbClr val="5C9A45"/>
                </a:solidFill>
                <a:effectLst/>
                <a:latin typeface="Corbel" panose="020B0503020204020204" pitchFamily="34" charset="0"/>
              </a:rPr>
              <a:t>Agenda of the day:</a:t>
            </a:r>
          </a:p>
          <a:p>
            <a:pPr rtl="0" fontAlgn="base">
              <a:lnSpc>
                <a:spcPct val="150000"/>
              </a:lnSpc>
            </a:pPr>
            <a:r>
              <a:rPr lang="en-US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14:00-14:20:</a:t>
            </a:r>
            <a:r>
              <a:rPr lang="en-US" b="1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 Opening Remarks – </a:t>
            </a:r>
            <a:r>
              <a:rPr lang="en-US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Fabrizio </a:t>
            </a:r>
            <a:r>
              <a:rPr lang="en-US" i="0" dirty="0" err="1">
                <a:effectLst/>
                <a:latin typeface="Corbel" panose="020B0503020204020204" pitchFamily="34" charset="0"/>
              </a:rPr>
              <a:t>Cavani</a:t>
            </a:r>
            <a:r>
              <a:rPr lang="en-US" i="0" dirty="0">
                <a:effectLst/>
                <a:latin typeface="Corbel" panose="020B0503020204020204" pitchFamily="34" charset="0"/>
              </a:rPr>
              <a:t> and Marco </a:t>
            </a:r>
            <a:r>
              <a:rPr lang="en-US" i="0" dirty="0">
                <a:solidFill>
                  <a:srgbClr val="000000"/>
                </a:solidFill>
                <a:effectLst/>
                <a:latin typeface="Corbel" panose="020B0503020204020204" pitchFamily="34" charset="0"/>
              </a:rPr>
              <a:t>Bandini</a:t>
            </a:r>
          </a:p>
          <a:p>
            <a:pPr rtl="0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14:20-14:40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A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Coaches Dr. Stefano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Corrà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 &amp; Andrea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Fasolini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14:40-15:00: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B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Giulio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Bertuzzi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15:00-15:20: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C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Andrea Fermi</a:t>
            </a: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15:20-15:40: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D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Lucia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Ferrazzano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15:40-16:00: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E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Massimiliano Curcio</a:t>
            </a: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16:00-16:20: 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Team F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Federica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Mariani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16:20-16:40: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G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Demetra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Giuri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16:40-17:00: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H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Marco Villa</a:t>
            </a: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17:00-17:20: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Team I – 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Coach Dr. Francesco </a:t>
            </a:r>
            <a:r>
              <a:rPr lang="en-US" dirty="0" err="1">
                <a:solidFill>
                  <a:srgbClr val="000000"/>
                </a:solidFill>
                <a:latin typeface="Corbel" panose="020B0503020204020204" pitchFamily="34" charset="0"/>
              </a:rPr>
              <a:t>Maluta</a:t>
            </a:r>
            <a:endParaRPr lang="en-US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  <a:latin typeface="Corbel" panose="020B0503020204020204" pitchFamily="34" charset="0"/>
              </a:rPr>
              <a:t>17:20-17:50</a:t>
            </a: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 Score </a:t>
            </a:r>
            <a:r>
              <a:rPr lang="en-US" b="1" dirty="0" smtClean="0">
                <a:solidFill>
                  <a:srgbClr val="000000"/>
                </a:solidFill>
                <a:latin typeface="Corbel" panose="020B0503020204020204" pitchFamily="34" charset="0"/>
              </a:rPr>
              <a:t>assignment (with Beer &amp; Chips)</a:t>
            </a:r>
            <a:endParaRPr lang="en-US" b="1" dirty="0">
              <a:solidFill>
                <a:srgbClr val="000000"/>
              </a:solidFill>
              <a:latin typeface="Corbel" panose="020B0503020204020204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orbel" panose="020B0503020204020204" pitchFamily="34" charset="0"/>
              </a:rPr>
              <a:t>17:50-18:10:</a:t>
            </a:r>
            <a:r>
              <a:rPr lang="en-US" b="1" dirty="0">
                <a:solidFill>
                  <a:srgbClr val="000000"/>
                </a:solidFill>
                <a:latin typeface="Corbel" panose="020B0503020204020204" pitchFamily="34" charset="0"/>
              </a:rPr>
              <a:t> Awards &amp; Closing remarks</a:t>
            </a:r>
            <a:endParaRPr lang="it-IT" b="1" dirty="0"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1B87132-7255-8FF4-1903-88055B7B7BD9}"/>
              </a:ext>
            </a:extLst>
          </p:cNvPr>
          <p:cNvCxnSpPr>
            <a:cxnSpLocks/>
          </p:cNvCxnSpPr>
          <p:nvPr/>
        </p:nvCxnSpPr>
        <p:spPr>
          <a:xfrm>
            <a:off x="184338" y="5313727"/>
            <a:ext cx="8909786" cy="0"/>
          </a:xfrm>
          <a:prstGeom prst="line">
            <a:avLst/>
          </a:prstGeom>
          <a:ln>
            <a:solidFill>
              <a:srgbClr val="5C9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10785E63-90E0-B2A7-C92B-9BD0A3C7385F}"/>
              </a:ext>
            </a:extLst>
          </p:cNvPr>
          <p:cNvCxnSpPr>
            <a:cxnSpLocks/>
          </p:cNvCxnSpPr>
          <p:nvPr/>
        </p:nvCxnSpPr>
        <p:spPr>
          <a:xfrm>
            <a:off x="243583" y="11254201"/>
            <a:ext cx="8909786" cy="0"/>
          </a:xfrm>
          <a:prstGeom prst="line">
            <a:avLst/>
          </a:prstGeom>
          <a:ln>
            <a:solidFill>
              <a:srgbClr val="5C9A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19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253</Words>
  <Application>Microsoft Office PowerPoint</Application>
  <PresentationFormat>Formato A3 (297x420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Corbel Light</vt:lpstr>
      <vt:lpstr>Segoe UI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Patricia Benito Martin</dc:creator>
  <cp:lastModifiedBy>Rita Mazzoni</cp:lastModifiedBy>
  <cp:revision>35</cp:revision>
  <dcterms:created xsi:type="dcterms:W3CDTF">2022-06-08T13:57:56Z</dcterms:created>
  <dcterms:modified xsi:type="dcterms:W3CDTF">2023-03-29T15:08:57Z</dcterms:modified>
</cp:coreProperties>
</file>